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7" r:id="rId15"/>
    <p:sldId id="271" r:id="rId16"/>
    <p:sldId id="274" r:id="rId17"/>
    <p:sldId id="275" r:id="rId18"/>
    <p:sldId id="276" r:id="rId19"/>
    <p:sldId id="256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72" r:id="rId29"/>
    <p:sldId id="266" r:id="rId30"/>
    <p:sldId id="273" r:id="rId31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120" y="-68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384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6040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617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87264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415097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4889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3366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6622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94349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18139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8202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380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108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0333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4403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492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4370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2801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591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1921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2890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870168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3192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1065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4005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76559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664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081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52254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36534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754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779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25912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81136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368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12629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6922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126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318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345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908967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52088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5952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4262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2848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83912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76428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21089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779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7016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0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3860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5729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42931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401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753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0279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52377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45051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0156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204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134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728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320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8120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45412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139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63116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0809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069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47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6437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02861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991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375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845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0590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13871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2654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77985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247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012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043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831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13526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218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445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839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6552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02548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99951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78573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4081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871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86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969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61643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32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123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061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749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21423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394505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491954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757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0894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064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856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57614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800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473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2087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409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5346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28026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20539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693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061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466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576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66172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98256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170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655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55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9652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2016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40850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668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2846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748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607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6804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81280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805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544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2417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9654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7041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87095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8504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232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19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035499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36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77780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82596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7085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42778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7288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14727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04646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032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95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2159000"/>
            <a:ext cx="309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93700"/>
            <a:ext cx="76962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7272338" y="6978650"/>
            <a:ext cx="1958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Page 1996 Syst. Biol.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555625" y="6311900"/>
            <a:ext cx="902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sorting: extinction; failure to speciate; </a:t>
            </a:r>
            <a:r>
              <a:rPr lang="ja-JP" alt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400">
                <a:solidFill>
                  <a:schemeClr val="tx1"/>
                </a:solidFill>
                <a:cs typeface="Gill Sans" charset="0"/>
              </a:rPr>
              <a:t>miss the boat</a:t>
            </a:r>
            <a:r>
              <a:rPr lang="ja-JP" alt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solidFill>
                  <a:schemeClr val="tx1"/>
                </a:solidFill>
                <a:cs typeface="Gill Sans" charset="0"/>
              </a:rPr>
              <a:t>; missed collection </a:t>
            </a:r>
            <a:endParaRPr lang="en-US" sz="24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203200" y="5702300"/>
            <a:ext cx="995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 kinds of speciation events for 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parasite: 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cospeciation</a:t>
            </a:r>
            <a:r>
              <a:rPr lang="en-US" sz="24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, host switch, duplication </a:t>
            </a:r>
            <a:endParaRPr lang="en-US" sz="24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550862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88925"/>
            <a:ext cx="4368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6842125" y="7105650"/>
            <a:ext cx="3224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Weiblen and Bush 2002 Mol. Ecol.</a:t>
            </a:r>
          </a:p>
        </p:txBody>
      </p:sp>
      <p:sp>
        <p:nvSpPr>
          <p:cNvPr id="23556" name="Oval 4"/>
          <p:cNvSpPr>
            <a:spLocks/>
          </p:cNvSpPr>
          <p:nvPr/>
        </p:nvSpPr>
        <p:spPr bwMode="auto">
          <a:xfrm>
            <a:off x="4305300" y="5473700"/>
            <a:ext cx="4445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Oval 5"/>
          <p:cNvSpPr>
            <a:spLocks/>
          </p:cNvSpPr>
          <p:nvPr/>
        </p:nvSpPr>
        <p:spPr bwMode="auto">
          <a:xfrm>
            <a:off x="4305300" y="6019800"/>
            <a:ext cx="4445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8" name="Oval 6"/>
          <p:cNvSpPr>
            <a:spLocks/>
          </p:cNvSpPr>
          <p:nvPr/>
        </p:nvSpPr>
        <p:spPr bwMode="auto">
          <a:xfrm>
            <a:off x="4305300" y="6426200"/>
            <a:ext cx="4445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5100"/>
            <a:ext cx="5994400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6842125" y="7194550"/>
            <a:ext cx="3224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Weiblen and Bush 2002 Mol. Ecol.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0"/>
            <a:ext cx="910748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 rot="-5400000">
            <a:off x="-722313" y="1365251"/>
            <a:ext cx="2530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Percy et al. 2004 Syst. Biol.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10160000" cy="732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1"/>
          <p:cNvSpPr>
            <a:spLocks/>
          </p:cNvSpPr>
          <p:nvPr/>
        </p:nvSpPr>
        <p:spPr bwMode="auto">
          <a:xfrm>
            <a:off x="6654800" y="0"/>
            <a:ext cx="350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0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but assumed 16 cospeciation events (parallel cladogenesis),</a:t>
            </a:r>
          </a:p>
          <a:p>
            <a:pPr algn="l"/>
            <a:r>
              <a:rPr lang="en-US" sz="10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29 duplications (parasite speciation without host</a:t>
            </a:r>
          </a:p>
          <a:p>
            <a:pPr algn="l"/>
            <a:r>
              <a:rPr lang="en-US" sz="10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speciation), and 220 sorting events (parasite loss from</a:t>
            </a:r>
          </a:p>
          <a:p>
            <a:pPr algn="l"/>
            <a:r>
              <a:rPr lang="en-US" sz="10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host lineage), suggesting that the nonrandom pattern</a:t>
            </a:r>
          </a:p>
          <a:p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 rot="-5400000">
            <a:off x="-722313" y="1365251"/>
            <a:ext cx="2530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Percy et al. 2004 Syst. Biol.</a:t>
            </a: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080000" y="-53975"/>
            <a:ext cx="1614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/>
              <a:t>To get 0 host switches: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160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3"/>
          <p:cNvSpPr>
            <a:spLocks/>
          </p:cNvSpPr>
          <p:nvPr/>
        </p:nvSpPr>
        <p:spPr bwMode="auto">
          <a:xfrm>
            <a:off x="203200" y="2057400"/>
            <a:ext cx="2530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Percy et al. 2004 Syst. Biol.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57200"/>
            <a:ext cx="5484813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3"/>
          <p:cNvSpPr>
            <a:spLocks/>
          </p:cNvSpPr>
          <p:nvPr/>
        </p:nvSpPr>
        <p:spPr bwMode="auto">
          <a:xfrm rot="-5400000">
            <a:off x="-976313" y="4387851"/>
            <a:ext cx="2530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Percy et al. 2004 Syst. Biol.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7"/>
          <a:stretch>
            <a:fillRect/>
          </a:stretch>
        </p:blipFill>
        <p:spPr bwMode="auto">
          <a:xfrm>
            <a:off x="1574800" y="152400"/>
            <a:ext cx="6024563" cy="73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7518400" y="7086600"/>
            <a:ext cx="25320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Percy et al. 2004 Syst. Biol.</a:t>
            </a: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5"/>
          <a:stretch>
            <a:fillRect/>
          </a:stretch>
        </p:blipFill>
        <p:spPr bwMode="auto">
          <a:xfrm rot="-5400000">
            <a:off x="5794375" y="2497138"/>
            <a:ext cx="6024563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0160000" cy="6838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6109" y="7281446"/>
            <a:ext cx="281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 Vienne et al. 2013 New </a:t>
            </a:r>
            <a:r>
              <a:rPr lang="en-US" sz="1600" dirty="0" err="1" smtClean="0"/>
              <a:t>Phyt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720021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latin typeface="Gill Sans" charset="0"/>
                <a:ea typeface="ヒラギノ角ゴ ProN W3" charset="0"/>
                <a:cs typeface="ヒラギノ角ゴ ProN W3" charset="0"/>
              </a:rPr>
              <a:t>Host-parasite evolution vs. Biogeography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xfrm>
            <a:off x="508000" y="1143000"/>
            <a:ext cx="91440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Gill Sans" charset="0"/>
                <a:ea typeface="ヒラギノ角ゴ ProN W3" charset="0"/>
                <a:cs typeface="ヒラギノ角ゴ ProN W3" charset="0"/>
              </a:rPr>
              <a:t>Cospeciation = vicariant speciation event</a:t>
            </a:r>
          </a:p>
          <a:p>
            <a:pPr eaLnBrk="1" hangingPunct="1"/>
            <a:r>
              <a:rPr lang="en-US" sz="2800">
                <a:latin typeface="Gill Sans" charset="0"/>
                <a:ea typeface="ヒラギノ角ゴ ProN W3" charset="0"/>
                <a:cs typeface="ヒラギノ角ゴ ProN W3" charset="0"/>
              </a:rPr>
              <a:t>Duplication = speciation within region</a:t>
            </a:r>
          </a:p>
          <a:p>
            <a:pPr eaLnBrk="1" hangingPunct="1"/>
            <a:r>
              <a:rPr lang="en-US" sz="2800">
                <a:latin typeface="Gill Sans" charset="0"/>
                <a:ea typeface="ヒラギノ角ゴ ProN W3" charset="0"/>
                <a:cs typeface="ヒラギノ角ゴ ProN W3" charset="0"/>
              </a:rPr>
              <a:t>Host switch = dispersal to new region + speciation</a:t>
            </a:r>
          </a:p>
          <a:p>
            <a:pPr eaLnBrk="1" hangingPunct="1"/>
            <a:r>
              <a:rPr lang="en-US" sz="2800">
                <a:latin typeface="Gill Sans" charset="0"/>
                <a:ea typeface="ヒラギノ角ゴ ProN W3" charset="0"/>
                <a:cs typeface="ヒラギノ角ゴ ProN W3" charset="0"/>
              </a:rPr>
              <a:t>Host switch without speciation (expansion of niche breadth) = range expansion to new region without speciation</a:t>
            </a:r>
          </a:p>
          <a:p>
            <a:pPr eaLnBrk="1" hangingPunct="1"/>
            <a:r>
              <a:rPr lang="en-US" sz="2800">
                <a:latin typeface="Gill Sans" charset="0"/>
                <a:ea typeface="ヒラギノ角ゴ ProN W3" charset="0"/>
                <a:cs typeface="ヒラギノ角ゴ ProN W3" charset="0"/>
              </a:rPr>
              <a:t>Sorting:</a:t>
            </a:r>
          </a:p>
          <a:p>
            <a:pPr lvl="1" eaLnBrk="1" hangingPunct="1"/>
            <a:r>
              <a:rPr lang="en-US" sz="2800">
                <a:latin typeface="Gill Sans" charset="0"/>
                <a:ea typeface="ヒラギノ角ゴ ProN W3" charset="0"/>
                <a:cs typeface="ヒラギノ角ゴ ProN W3" charset="0"/>
              </a:rPr>
              <a:t>Vicariance with subsequent extinction in one region</a:t>
            </a:r>
          </a:p>
          <a:p>
            <a:pPr lvl="1" eaLnBrk="1" hangingPunct="1"/>
            <a:r>
              <a:rPr lang="en-US" sz="2800">
                <a:latin typeface="Gill Sans" charset="0"/>
                <a:ea typeface="ヒラギノ角ゴ ProN W3" charset="0"/>
                <a:cs typeface="ヒラギノ角ゴ ProN W3" charset="0"/>
              </a:rPr>
              <a:t>Narrowly distributed species that ‘miss’ vicariant event</a:t>
            </a:r>
          </a:p>
          <a:p>
            <a:pPr eaLnBrk="1" hangingPunct="1"/>
            <a:endParaRPr lang="en-US" sz="280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lvl="1" eaLnBrk="1" hangingPunct="1"/>
            <a:endParaRPr lang="en-US" sz="280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10160000" cy="6789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6109" y="7281446"/>
            <a:ext cx="281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 Vienne et al. 2013 New </a:t>
            </a:r>
            <a:r>
              <a:rPr lang="en-US" sz="1600" dirty="0" err="1" smtClean="0"/>
              <a:t>Phyt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5380479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096" b="42673"/>
          <a:stretch/>
        </p:blipFill>
        <p:spPr>
          <a:xfrm>
            <a:off x="0" y="406400"/>
            <a:ext cx="10156172" cy="5994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109" y="7281446"/>
            <a:ext cx="281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 Vienne et al. 2013 New </a:t>
            </a:r>
            <a:r>
              <a:rPr lang="en-US" sz="1600" dirty="0" err="1" smtClean="0"/>
              <a:t>Phyt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0941696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607" r="35897"/>
          <a:stretch/>
        </p:blipFill>
        <p:spPr>
          <a:xfrm>
            <a:off x="0" y="2667000"/>
            <a:ext cx="10011495" cy="4528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5096" b="82087"/>
          <a:stretch/>
        </p:blipFill>
        <p:spPr>
          <a:xfrm>
            <a:off x="0" y="406400"/>
            <a:ext cx="10156172" cy="1873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6109" y="7281446"/>
            <a:ext cx="281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 Vienne et al. 2013 New </a:t>
            </a:r>
            <a:r>
              <a:rPr lang="en-US" sz="1600" dirty="0" err="1" smtClean="0"/>
              <a:t>Phyt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249116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4300"/>
            <a:ext cx="98044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7021513" y="7169150"/>
            <a:ext cx="3068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Hafner and Nadler 1998 Nature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25500"/>
            <a:ext cx="94615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7272338" y="7105650"/>
            <a:ext cx="1958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Page 1996 Syst. Biol.</a:t>
            </a:r>
          </a:p>
        </p:txBody>
      </p:sp>
      <p:sp>
        <p:nvSpPr>
          <p:cNvPr id="20483" name="Oval 3"/>
          <p:cNvSpPr>
            <a:spLocks/>
          </p:cNvSpPr>
          <p:nvPr/>
        </p:nvSpPr>
        <p:spPr bwMode="auto">
          <a:xfrm>
            <a:off x="5753100" y="2870200"/>
            <a:ext cx="1460500" cy="7366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Oval 4"/>
          <p:cNvSpPr>
            <a:spLocks/>
          </p:cNvSpPr>
          <p:nvPr/>
        </p:nvSpPr>
        <p:spPr bwMode="auto">
          <a:xfrm>
            <a:off x="5613400" y="5410200"/>
            <a:ext cx="1600200" cy="7366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Oval 5"/>
          <p:cNvSpPr>
            <a:spLocks/>
          </p:cNvSpPr>
          <p:nvPr/>
        </p:nvSpPr>
        <p:spPr bwMode="auto">
          <a:xfrm>
            <a:off x="5600700" y="1282700"/>
            <a:ext cx="2120900" cy="16129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Oval 6"/>
          <p:cNvSpPr>
            <a:spLocks/>
          </p:cNvSpPr>
          <p:nvPr/>
        </p:nvSpPr>
        <p:spPr bwMode="auto">
          <a:xfrm>
            <a:off x="5765800" y="5981700"/>
            <a:ext cx="1460500" cy="8128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5537200" y="3581400"/>
            <a:ext cx="2209800" cy="18923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092200"/>
            <a:ext cx="597217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400"/>
            <a:ext cx="50927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274638" y="7092950"/>
            <a:ext cx="1958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Page 1996 Syst. Biol.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10160000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6842125" y="7105650"/>
            <a:ext cx="32242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Weiblen and Bush 2002 Mol. Ecol.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Pages>0</Pages>
  <Words>259</Words>
  <Characters>0</Characters>
  <Application>Microsoft Macintosh PowerPoint</Application>
  <PresentationFormat>Custom</PresentationFormat>
  <Lines>0</Lines>
  <Paragraphs>31</Paragraphs>
  <Slides>17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Host-parasite evolution vs. Biogeography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David Ackerly</cp:lastModifiedBy>
  <cp:revision>10</cp:revision>
  <dcterms:modified xsi:type="dcterms:W3CDTF">2016-04-26T15:50:15Z</dcterms:modified>
</cp:coreProperties>
</file>